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2" r:id="rId3"/>
    <p:sldId id="259" r:id="rId4"/>
    <p:sldId id="273" r:id="rId5"/>
    <p:sldId id="260" r:id="rId6"/>
    <p:sldId id="257" r:id="rId7"/>
    <p:sldId id="258" r:id="rId8"/>
    <p:sldId id="267" r:id="rId9"/>
    <p:sldId id="261" r:id="rId10"/>
    <p:sldId id="265" r:id="rId11"/>
    <p:sldId id="268" r:id="rId12"/>
    <p:sldId id="269" r:id="rId13"/>
    <p:sldId id="270" r:id="rId14"/>
    <p:sldId id="271" r:id="rId15"/>
    <p:sldId id="266" r:id="rId16"/>
    <p:sldId id="26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8"/>
    <p:restoredTop sz="94679"/>
  </p:normalViewPr>
  <p:slideViewPr>
    <p:cSldViewPr snapToGrid="0" snapToObjects="1">
      <p:cViewPr varScale="1">
        <p:scale>
          <a:sx n="129" d="100"/>
          <a:sy n="129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9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3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43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18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524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13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7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06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58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56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2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1FE5D95-6044-2246-A63A-659DEF86F2F8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237C70D-E08F-804A-8E72-E4348721AD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1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route, ligné, ligne&#10;&#10;Description générée automatiquement">
            <a:extLst>
              <a:ext uri="{FF2B5EF4-FFF2-40B4-BE49-F238E27FC236}">
                <a16:creationId xmlns:a16="http://schemas.microsoft.com/office/drawing/2014/main" id="{399062E4-2219-1934-882F-578A7B9B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896F47-61F8-81E5-E1B9-83920F7DC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686" y="322810"/>
            <a:ext cx="9144000" cy="98547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Formula 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1013C3A6-29D1-F101-16E6-D8014004E2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4563552"/>
                  </p:ext>
                </p:extLst>
              </p:nvPr>
            </p:nvGraphicFramePr>
            <p:xfrm>
              <a:off x="4646907" y="2778146"/>
              <a:ext cx="3886156" cy="37083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86156" cy="3708358"/>
                    </a:xfrm>
                    <a:prstGeom prst="rect">
                      <a:avLst/>
                    </a:prstGeom>
                  </am3d:spPr>
                  <am3d:camera>
                    <am3d:pos x="0" y="0" z="50634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159" d="1000000"/>
                    <am3d:preTrans dx="-8" dy="-3710047" dz="-117572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4243" ay="228461" az="107518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1025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1013C3A6-29D1-F101-16E6-D8014004E2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6907" y="2778146"/>
                <a:ext cx="3886156" cy="3708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0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5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72 0.24861" pathEditMode="relative" ptsTypes="AA">
                                      <p:cBhvr>
                                        <p:cTn id="19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672 0.24861 L 0 0" pathEditMode="relative" ptsTypes="AA">
                                      <p:cBhvr>
                                        <p:cTn id="24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6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BF128F-1E1E-39B6-4C45-D13F6B7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Points distribution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589161-CCBD-0430-9EEA-66A52F63322F}"/>
              </a:ext>
            </a:extLst>
          </p:cNvPr>
          <p:cNvSpPr txBox="1"/>
          <p:nvPr/>
        </p:nvSpPr>
        <p:spPr>
          <a:xfrm>
            <a:off x="643467" y="2638044"/>
            <a:ext cx="6242715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2020, a point is decerned for the best lap time in the race,  it count only if you are in the TOP 10.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2021, sprint races added in race weekend, and it gives 8 to 1 point for the 8 first drivers in the sprint races.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CB0DD74-9F32-7482-C09E-0B6727BC1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8481" y="623485"/>
            <a:ext cx="315144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F514D6-BFFB-B2F7-F22B-088611E3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on the track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544F3-99A5-CBC1-B9D1-CCFDB529E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Three big systems already add in the sport </a:t>
            </a:r>
          </a:p>
          <a:p>
            <a:pPr lvl="1"/>
            <a:r>
              <a:rPr lang="en-GB" dirty="0"/>
              <a:t>The Halo</a:t>
            </a:r>
          </a:p>
          <a:p>
            <a:pPr lvl="1"/>
            <a:r>
              <a:rPr lang="en-GB" dirty="0"/>
              <a:t>The safety car/ medical car</a:t>
            </a:r>
          </a:p>
          <a:p>
            <a:pPr lvl="1"/>
            <a:r>
              <a:rPr lang="en-GB" dirty="0"/>
              <a:t>The marshals waving </a:t>
            </a:r>
          </a:p>
        </p:txBody>
      </p:sp>
    </p:spTree>
    <p:extLst>
      <p:ext uri="{BB962C8B-B14F-4D97-AF65-F5344CB8AC3E}">
        <p14:creationId xmlns:p14="http://schemas.microsoft.com/office/powerpoint/2010/main" val="385921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F1AEC-FE9C-0B22-5EAB-E04BA68A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ThE</a:t>
            </a:r>
            <a:r>
              <a:rPr lang="en-GB" dirty="0"/>
              <a:t> halo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E6E4DA-0483-169B-F6A7-3421801FB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 bus sur </a:t>
            </a:r>
            <a:r>
              <a:rPr lang="en-GB"/>
              <a:t>le halo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56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voiture, rouge, route, jouet&#10;&#10;Description générée automatiquement">
            <a:extLst>
              <a:ext uri="{FF2B5EF4-FFF2-40B4-BE49-F238E27FC236}">
                <a16:creationId xmlns:a16="http://schemas.microsoft.com/office/drawing/2014/main" id="{3B5C7E2F-FAB2-3340-8DA0-B132F4FF0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2" r="6942" b="-1"/>
          <a:stretch/>
        </p:blipFill>
        <p:spPr>
          <a:xfrm>
            <a:off x="20" y="10"/>
            <a:ext cx="7537684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6DCE23-00A1-8D16-DC14-0CB436BD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4368"/>
            <a:ext cx="5928360" cy="1188720"/>
          </a:xfrm>
          <a:solidFill>
            <a:schemeClr val="bg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Safety cAR / medical car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1BAA3-FE23-4A48-BA9E-EF0D56A83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450BC7-BC65-2B3D-8EFF-598E4DC2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273" y="973600"/>
            <a:ext cx="3374136" cy="49242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Speed limited for the safety on the track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Professionnal</a:t>
            </a:r>
            <a:r>
              <a:rPr lang="en-US" dirty="0">
                <a:solidFill>
                  <a:srgbClr val="FFFFFF"/>
                </a:solidFill>
              </a:rPr>
              <a:t> driver on board (</a:t>
            </a:r>
            <a:r>
              <a:rPr lang="en-US" dirty="0" err="1">
                <a:solidFill>
                  <a:srgbClr val="FFFFFF"/>
                </a:solidFill>
              </a:rPr>
              <a:t>Bernt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Maylander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First add in 1971 </a:t>
            </a:r>
          </a:p>
        </p:txBody>
      </p:sp>
    </p:spTree>
    <p:extLst>
      <p:ext uri="{BB962C8B-B14F-4D97-AF65-F5344CB8AC3E}">
        <p14:creationId xmlns:p14="http://schemas.microsoft.com/office/powerpoint/2010/main" val="16001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herbe, personne, extérieur, sport&#10;&#10;Description générée automatiquement">
            <a:extLst>
              <a:ext uri="{FF2B5EF4-FFF2-40B4-BE49-F238E27FC236}">
                <a16:creationId xmlns:a16="http://schemas.microsoft.com/office/drawing/2014/main" id="{AF1D3D14-6BEF-6A76-B8CC-E3416956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14986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5DCDEB-93C8-3B02-87EF-0D00467A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MARSHALLS ROLE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006069-55F0-9AC7-00D4-86A71CA0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3668058"/>
            <a:ext cx="3363974" cy="21126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Clean the track when there is some debris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Wave some flags to announce a danger forward </a:t>
            </a:r>
          </a:p>
        </p:txBody>
      </p:sp>
    </p:spTree>
    <p:extLst>
      <p:ext uri="{BB962C8B-B14F-4D97-AF65-F5344CB8AC3E}">
        <p14:creationId xmlns:p14="http://schemas.microsoft.com/office/powerpoint/2010/main" val="396973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3D9EF1-1170-CC5B-0F93-C08B112F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FLAGS</a:t>
            </a:r>
          </a:p>
        </p:txBody>
      </p:sp>
      <p:pic>
        <p:nvPicPr>
          <p:cNvPr id="5" name="Espace réservé du contenu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B52832CC-11E0-CD79-E321-4B2ADD0D6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52" y="2435087"/>
            <a:ext cx="1052834" cy="3101975"/>
          </a:xfrm>
        </p:spPr>
      </p:pic>
      <p:pic>
        <p:nvPicPr>
          <p:cNvPr id="7" name="Image 6" descr="Une image contenant texte, clipart, capture d’écran&#10;&#10;Description générée automatiquement">
            <a:extLst>
              <a:ext uri="{FF2B5EF4-FFF2-40B4-BE49-F238E27FC236}">
                <a16:creationId xmlns:a16="http://schemas.microsoft.com/office/drawing/2014/main" id="{62A57F48-E28D-8194-39DD-80858361D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157"/>
          <a:stretch/>
        </p:blipFill>
        <p:spPr>
          <a:xfrm>
            <a:off x="6096000" y="2435087"/>
            <a:ext cx="1139687" cy="3752169"/>
          </a:xfrm>
          <a:prstGeom prst="rect">
            <a:avLst/>
          </a:prstGeom>
        </p:spPr>
      </p:pic>
      <p:pic>
        <p:nvPicPr>
          <p:cNvPr id="9" name="Image 8" descr="Une image contenant texte, mots croisés, vérificateur, clipart&#10;&#10;Description générée automatiquement">
            <a:extLst>
              <a:ext uri="{FF2B5EF4-FFF2-40B4-BE49-F238E27FC236}">
                <a16:creationId xmlns:a16="http://schemas.microsoft.com/office/drawing/2014/main" id="{7C81A33E-7698-3F68-6710-058708E7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85" y="5487460"/>
            <a:ext cx="1060901" cy="81169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900AEB1-EE28-B18A-6DE7-B98D7265A3D0}"/>
              </a:ext>
            </a:extLst>
          </p:cNvPr>
          <p:cNvSpPr txBox="1"/>
          <p:nvPr/>
        </p:nvSpPr>
        <p:spPr>
          <a:xfrm>
            <a:off x="1500809" y="2514600"/>
            <a:ext cx="42638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race is underway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is a problem on the track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race is stopped </a:t>
            </a:r>
          </a:p>
          <a:p>
            <a:endParaRPr lang="en-GB" dirty="0"/>
          </a:p>
          <a:p>
            <a:endParaRPr lang="en-GB" dirty="0"/>
          </a:p>
          <a:p>
            <a:r>
              <a:rPr lang="fr-FR" dirty="0" err="1"/>
              <a:t>With</a:t>
            </a:r>
            <a:r>
              <a:rPr lang="fr-FR" dirty="0"/>
              <a:t> car </a:t>
            </a:r>
            <a:r>
              <a:rPr lang="fr-FR" dirty="0" err="1"/>
              <a:t>number</a:t>
            </a:r>
            <a:r>
              <a:rPr lang="fr-FR" dirty="0"/>
              <a:t>, </a:t>
            </a:r>
            <a:r>
              <a:rPr lang="fr-FR" dirty="0" err="1"/>
              <a:t>agitated</a:t>
            </a:r>
            <a:r>
              <a:rPr lang="fr-FR" dirty="0"/>
              <a:t> to a </a:t>
            </a:r>
            <a:r>
              <a:rPr lang="fr-FR" dirty="0" err="1"/>
              <a:t>latecomer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en-GB" dirty="0"/>
              <a:t>Session is finished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889D31-EB69-34ED-37A0-AB922F5D64E6}"/>
              </a:ext>
            </a:extLst>
          </p:cNvPr>
          <p:cNvSpPr txBox="1"/>
          <p:nvPr/>
        </p:nvSpPr>
        <p:spPr>
          <a:xfrm>
            <a:off x="7454348" y="2435087"/>
            <a:ext cx="4065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change of grip on the </a:t>
            </a:r>
            <a:r>
              <a:rPr lang="fr-FR" dirty="0" err="1"/>
              <a:t>track</a:t>
            </a:r>
            <a:r>
              <a:rPr lang="fr-FR" dirty="0"/>
              <a:t>(</a:t>
            </a:r>
            <a:r>
              <a:rPr lang="fr-FR" dirty="0" err="1"/>
              <a:t>oil</a:t>
            </a:r>
            <a:r>
              <a:rPr lang="fr-FR" dirty="0"/>
              <a:t> or </a:t>
            </a:r>
            <a:r>
              <a:rPr lang="fr-FR" dirty="0" err="1"/>
              <a:t>fluid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r>
              <a:rPr lang="en-GB" dirty="0"/>
              <a:t>With car number, Dangerous element on a car </a:t>
            </a:r>
          </a:p>
          <a:p>
            <a:endParaRPr lang="en-GB" dirty="0"/>
          </a:p>
          <a:p>
            <a:r>
              <a:rPr lang="en-GB" dirty="0"/>
              <a:t>With car number, Dangerous movement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Disqualification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Slowing down for safety on the track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47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A5EB59-BED9-A833-D22F-3E7BE05D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09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GB" sz="3000">
                <a:solidFill>
                  <a:srgbClr val="FFFFFF"/>
                </a:solidFill>
              </a:rPr>
              <a:t>SOME STATS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8E9771-5F3F-564A-DC96-6F683AC23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391" y="752104"/>
            <a:ext cx="5080000" cy="23495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406FC4A-B9F3-29C9-930A-40217ACDB072}"/>
              </a:ext>
            </a:extLst>
          </p:cNvPr>
          <p:cNvSpPr txBox="1"/>
          <p:nvPr/>
        </p:nvSpPr>
        <p:spPr>
          <a:xfrm>
            <a:off x="5922335" y="191386"/>
            <a:ext cx="491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Number of Constructor Championship Wins: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B182D9E-597F-CB17-298F-19FFF30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91" y="4546819"/>
            <a:ext cx="5080000" cy="7747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A8B3BA8-410A-68F3-1BE0-67A173FBDADE}"/>
              </a:ext>
            </a:extLst>
          </p:cNvPr>
          <p:cNvSpPr txBox="1"/>
          <p:nvPr/>
        </p:nvSpPr>
        <p:spPr>
          <a:xfrm>
            <a:off x="5922335" y="3976577"/>
            <a:ext cx="491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Pourcents</a:t>
            </a:r>
            <a:r>
              <a:rPr lang="en-GB" dirty="0"/>
              <a:t> of </a:t>
            </a:r>
            <a:r>
              <a:rPr lang="en-GB" dirty="0" err="1"/>
              <a:t>winrate</a:t>
            </a:r>
            <a:r>
              <a:rPr lang="en-GB" dirty="0"/>
              <a:t> in a season:</a:t>
            </a:r>
          </a:p>
        </p:txBody>
      </p:sp>
    </p:spTree>
    <p:extLst>
      <p:ext uri="{BB962C8B-B14F-4D97-AF65-F5344CB8AC3E}">
        <p14:creationId xmlns:p14="http://schemas.microsoft.com/office/powerpoint/2010/main" val="8692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45EBFBCC-48C5-1C15-5429-3EED77A5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2" y="427566"/>
            <a:ext cx="5602383" cy="187743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MORE STATS</a:t>
            </a:r>
            <a:endParaRPr lang="en-US" sz="3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39A120-F44E-2BA6-F64C-FD40F9F9F3A7}"/>
              </a:ext>
            </a:extLst>
          </p:cNvPr>
          <p:cNvSpPr txBox="1"/>
          <p:nvPr/>
        </p:nvSpPr>
        <p:spPr>
          <a:xfrm>
            <a:off x="495946" y="2434750"/>
            <a:ext cx="70387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Youngest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winner: Max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Verstappen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18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 228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Youngest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pole setter: Seb Vettel </a:t>
            </a:r>
            <a:r>
              <a:rPr lang="fr-FR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21 </a:t>
            </a:r>
            <a:r>
              <a:rPr lang="fr-FR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years</a:t>
            </a:r>
            <a:r>
              <a:rPr lang="fr-FR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2 </a:t>
            </a:r>
            <a:r>
              <a:rPr lang="fr-FR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month</a:t>
            </a:r>
            <a:r>
              <a:rPr lang="fr-FR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et 11 </a:t>
            </a:r>
            <a:r>
              <a:rPr lang="fr-FR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days</a:t>
            </a:r>
            <a:endParaRPr lang="fr-FR" b="0" i="0" u="none" strike="noStrike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-Pourcents of points in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season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83,58 -&gt; 397 /475 (Vettel 2013)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victories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season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-13 for Vettel(2013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 GP)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for Schumacher(2004 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18 GP)</a:t>
            </a: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 for Max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(2022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23 GP)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EE0FD05-106C-3E33-5EB0-8ED6CC47F8D3}"/>
              </a:ext>
            </a:extLst>
          </p:cNvPr>
          <p:cNvSpPr txBox="1"/>
          <p:nvPr/>
        </p:nvSpPr>
        <p:spPr>
          <a:xfrm>
            <a:off x="7663070" y="327991"/>
            <a:ext cx="4283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</a:t>
            </a:r>
            <a:r>
              <a:rPr lang="fr-F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wins</a:t>
            </a:r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Lewis Hamilton 103 </a:t>
            </a:r>
          </a:p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Pole</a:t>
            </a:r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Hamilton 103</a:t>
            </a:r>
          </a:p>
          <a:p>
            <a:endParaRPr lang="fr-F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Numbers of drivers </a:t>
            </a:r>
            <a:r>
              <a:rPr lang="fr-F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Championship</a:t>
            </a:r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Hamilton/Schumacher -&gt; 7, </a:t>
            </a:r>
          </a:p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Fangio -&gt; 5,</a:t>
            </a:r>
          </a:p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Vettel/Prost -&gt; 4</a:t>
            </a:r>
          </a:p>
          <a:p>
            <a:endParaRPr lang="fr-FR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E8C4144-90CB-DAA3-A424-CC1FE895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952" y="2629453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7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86C9F5-BA9D-0A84-5151-84C77FDD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GB" sz="2400"/>
              <a:t>Formula One </a:t>
            </a:r>
          </a:p>
        </p:txBody>
      </p:sp>
      <p:pic>
        <p:nvPicPr>
          <p:cNvPr id="7" name="Picture 4" descr="Racecar parked on the tracks">
            <a:extLst>
              <a:ext uri="{FF2B5EF4-FFF2-40B4-BE49-F238E27FC236}">
                <a16:creationId xmlns:a16="http://schemas.microsoft.com/office/drawing/2014/main" id="{B5273741-CB94-528C-3D95-7D9023CDC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6" r="33248" b="-1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203DC4-4EB1-CA71-9107-178327110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r>
              <a:rPr lang="en-GB" dirty="0"/>
              <a:t>The main competition of single seater cars </a:t>
            </a:r>
          </a:p>
          <a:p>
            <a:endParaRPr lang="en-GB" dirty="0"/>
          </a:p>
          <a:p>
            <a:r>
              <a:rPr lang="en-GB" dirty="0"/>
              <a:t>Every kids who loves mechanic sport will enjoy Formula One</a:t>
            </a:r>
          </a:p>
          <a:p>
            <a:endParaRPr lang="en-GB" dirty="0"/>
          </a:p>
          <a:p>
            <a:r>
              <a:rPr lang="en-GB" dirty="0"/>
              <a:t>More entertainment than some series </a:t>
            </a:r>
          </a:p>
        </p:txBody>
      </p:sp>
    </p:spTree>
    <p:extLst>
      <p:ext uri="{BB962C8B-B14F-4D97-AF65-F5344CB8AC3E}">
        <p14:creationId xmlns:p14="http://schemas.microsoft.com/office/powerpoint/2010/main" val="72909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1B0069-D4C0-FCB0-76C0-3BFB25AC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64" y="556994"/>
            <a:ext cx="4753535" cy="1672499"/>
          </a:xfrm>
        </p:spPr>
        <p:txBody>
          <a:bodyPr>
            <a:normAutofit/>
          </a:bodyPr>
          <a:lstStyle/>
          <a:p>
            <a:r>
              <a:rPr lang="en-GB" sz="4000"/>
              <a:t> Rules of Formula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9D2A6-71F8-3178-145E-FAA559EA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265" y="2413645"/>
            <a:ext cx="4753534" cy="3694734"/>
          </a:xfrm>
        </p:spPr>
        <p:txBody>
          <a:bodyPr>
            <a:normAutofit/>
          </a:bodyPr>
          <a:lstStyle/>
          <a:p>
            <a:r>
              <a:rPr lang="en-GB" sz="2000"/>
              <a:t>145M are allow for every team for developing the car</a:t>
            </a:r>
          </a:p>
          <a:p>
            <a:endParaRPr lang="en-GB" sz="2000"/>
          </a:p>
          <a:p>
            <a:r>
              <a:rPr lang="en-GB" sz="2000"/>
              <a:t>Every teams gain some money to finish higher in the constructor’s Championship </a:t>
            </a:r>
          </a:p>
          <a:p>
            <a:endParaRPr lang="en-GB" sz="2000"/>
          </a:p>
          <a:p>
            <a:r>
              <a:rPr lang="en-GB" sz="2000"/>
              <a:t>The driver who scored most points than his opponents win the Driver Championship</a:t>
            </a:r>
          </a:p>
        </p:txBody>
      </p:sp>
      <p:pic>
        <p:nvPicPr>
          <p:cNvPr id="9" name="Image 8" descr="Une image contenant personne, portant, posant, habillé&#10;&#10;Description générée automatiquement">
            <a:extLst>
              <a:ext uri="{FF2B5EF4-FFF2-40B4-BE49-F238E27FC236}">
                <a16:creationId xmlns:a16="http://schemas.microsoft.com/office/drawing/2014/main" id="{179C533B-8931-0661-714C-902D16466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9" r="27810" b="1"/>
          <a:stretch/>
        </p:blipFill>
        <p:spPr>
          <a:xfrm>
            <a:off x="-4642" y="10"/>
            <a:ext cx="3006061" cy="3339639"/>
          </a:xfrm>
          <a:prstGeom prst="rect">
            <a:avLst/>
          </a:prstGeom>
        </p:spPr>
      </p:pic>
      <p:pic>
        <p:nvPicPr>
          <p:cNvPr id="5" name="Image 4" descr="Une image contenant personne, joueur&#10;&#10;Description générée automatiquement">
            <a:extLst>
              <a:ext uri="{FF2B5EF4-FFF2-40B4-BE49-F238E27FC236}">
                <a16:creationId xmlns:a16="http://schemas.microsoft.com/office/drawing/2014/main" id="{760DE5D5-4F61-9686-E1FF-7ABA2074F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0" r="22812" b="1"/>
          <a:stretch/>
        </p:blipFill>
        <p:spPr>
          <a:xfrm>
            <a:off x="3198068" y="10"/>
            <a:ext cx="2991088" cy="3339639"/>
          </a:xfrm>
          <a:prstGeom prst="rect">
            <a:avLst/>
          </a:prstGeom>
        </p:spPr>
      </p:pic>
      <p:pic>
        <p:nvPicPr>
          <p:cNvPr id="7" name="Image 6" descr="Une image contenant personne, extérieur, foule&#10;&#10;Description générée automatiquement">
            <a:extLst>
              <a:ext uri="{FF2B5EF4-FFF2-40B4-BE49-F238E27FC236}">
                <a16:creationId xmlns:a16="http://schemas.microsoft.com/office/drawing/2014/main" id="{817B3065-887A-3365-6760-76F08F7E0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72" r="1" b="1"/>
          <a:stretch/>
        </p:blipFill>
        <p:spPr>
          <a:xfrm>
            <a:off x="-2" y="3518351"/>
            <a:ext cx="6189158" cy="33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3215-EAE4-1466-EC84-8DF9DD0D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9500"/>
            <a:ext cx="7729728" cy="1188720"/>
          </a:xfrm>
        </p:spPr>
        <p:txBody>
          <a:bodyPr/>
          <a:lstStyle/>
          <a:p>
            <a:r>
              <a:rPr lang="en-GB"/>
              <a:t>Formula one CAR</a:t>
            </a:r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3">
                <a:extLst>
                  <a:ext uri="{FF2B5EF4-FFF2-40B4-BE49-F238E27FC236}">
                    <a16:creationId xmlns:a16="http://schemas.microsoft.com/office/drawing/2014/main" id="{FB529A55-5E0C-DF19-C56F-CAE4A392EC2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69717909"/>
                  </p:ext>
                </p:extLst>
              </p:nvPr>
            </p:nvGraphicFramePr>
            <p:xfrm>
              <a:off x="580711" y="1711933"/>
              <a:ext cx="4768924" cy="3652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68924" cy="3652792"/>
                    </a:xfrm>
                    <a:prstGeom prst="rect">
                      <a:avLst/>
                    </a:prstGeom>
                  </am3d:spPr>
                  <am3d:camera>
                    <am3d:pos x="0" y="0" z="50634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159" d="1000000"/>
                    <am3d:preTrans dx="-8" dy="-3710047" dz="-11757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4869" ay="-2435077" az="-20489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28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3">
                <a:extLst>
                  <a:ext uri="{FF2B5EF4-FFF2-40B4-BE49-F238E27FC236}">
                    <a16:creationId xmlns:a16="http://schemas.microsoft.com/office/drawing/2014/main" id="{FB529A55-5E0C-DF19-C56F-CAE4A392EC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711" y="1711933"/>
                <a:ext cx="4768924" cy="365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62EDCDFD-8546-4433-59C6-D44DDF547B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565565"/>
                  </p:ext>
                </p:extLst>
              </p:nvPr>
            </p:nvGraphicFramePr>
            <p:xfrm>
              <a:off x="5516493" y="2370293"/>
              <a:ext cx="5840070" cy="21174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40070" cy="2117412"/>
                    </a:xfrm>
                    <a:prstGeom prst="rect">
                      <a:avLst/>
                    </a:prstGeom>
                  </am3d:spPr>
                  <am3d:camera>
                    <am3d:pos x="0" y="0" z="50634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159" d="1000000"/>
                    <am3d:preTrans dx="-8" dy="-3710047" dz="-117572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16530" ay="133961" az="-53617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98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62EDCDFD-8546-4433-59C6-D44DDF547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6493" y="2370293"/>
                <a:ext cx="5840070" cy="211741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llipse 5">
            <a:extLst>
              <a:ext uri="{FF2B5EF4-FFF2-40B4-BE49-F238E27FC236}">
                <a16:creationId xmlns:a16="http://schemas.microsoft.com/office/drawing/2014/main" id="{923EC705-3031-23E5-41D9-378B6E1CA443}"/>
              </a:ext>
            </a:extLst>
          </p:cNvPr>
          <p:cNvSpPr/>
          <p:nvPr/>
        </p:nvSpPr>
        <p:spPr>
          <a:xfrm>
            <a:off x="143389" y="3737113"/>
            <a:ext cx="1804681" cy="21271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E58B9A3-246A-EECB-4750-77F0801E9531}"/>
              </a:ext>
            </a:extLst>
          </p:cNvPr>
          <p:cNvSpPr/>
          <p:nvPr/>
        </p:nvSpPr>
        <p:spPr>
          <a:xfrm>
            <a:off x="3677479" y="2067339"/>
            <a:ext cx="1262270" cy="1222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2AF9F-70AB-129A-75D2-3524ED858D73}"/>
              </a:ext>
            </a:extLst>
          </p:cNvPr>
          <p:cNvSpPr/>
          <p:nvPr/>
        </p:nvSpPr>
        <p:spPr>
          <a:xfrm>
            <a:off x="5695122" y="2623929"/>
            <a:ext cx="3419061" cy="1689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route&#10;&#10;Description générée automatiquement">
            <a:extLst>
              <a:ext uri="{FF2B5EF4-FFF2-40B4-BE49-F238E27FC236}">
                <a16:creationId xmlns:a16="http://schemas.microsoft.com/office/drawing/2014/main" id="{C30F3771-6841-18D6-0A13-609B350AB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5" r="5225" b="-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0B0676-EBB7-B76D-6BC1-B38B9313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The Tyres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48516C-F765-FD68-F6B3-DC9999A82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2638044"/>
            <a:ext cx="4459522" cy="12428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 types of wet </a:t>
            </a:r>
            <a:r>
              <a:rPr lang="en-US" dirty="0" err="1">
                <a:solidFill>
                  <a:schemeClr val="bg1"/>
                </a:solidFill>
              </a:rPr>
              <a:t>tyres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Wet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C2B77A-3C1D-0F7E-7E86-0604532A6CF6}"/>
              </a:ext>
            </a:extLst>
          </p:cNvPr>
          <p:cNvSpPr txBox="1"/>
          <p:nvPr/>
        </p:nvSpPr>
        <p:spPr>
          <a:xfrm>
            <a:off x="191386" y="4486490"/>
            <a:ext cx="4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5 types of slick tyres: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Only 3differents types for the WE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5023D8-FD86-FE11-BFBC-F2E7DC554493}"/>
              </a:ext>
            </a:extLst>
          </p:cNvPr>
          <p:cNvSpPr txBox="1"/>
          <p:nvPr/>
        </p:nvSpPr>
        <p:spPr>
          <a:xfrm>
            <a:off x="1987826" y="308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64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F102B4-52C7-FEE6-48FA-CFB7733B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Needed</a:t>
            </a:r>
            <a:r>
              <a:rPr lang="fr-FR" dirty="0"/>
              <a:t> for </a:t>
            </a:r>
            <a:r>
              <a:rPr lang="fr-FR" dirty="0" err="1"/>
              <a:t>every</a:t>
            </a:r>
            <a:r>
              <a:rPr lang="fr-FR" dirty="0"/>
              <a:t> GP week-end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92AD8-94A8-8C04-C8F2-C744F71E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13 sets of slick </a:t>
            </a:r>
            <a:r>
              <a:rPr lang="fr-FR" dirty="0" err="1"/>
              <a:t>tyres</a:t>
            </a:r>
            <a:r>
              <a:rPr lang="fr-FR" dirty="0"/>
              <a:t> for the WE</a:t>
            </a:r>
          </a:p>
          <a:p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differents</a:t>
            </a:r>
            <a:r>
              <a:rPr lang="fr-FR" dirty="0"/>
              <a:t> set of slick </a:t>
            </a:r>
            <a:r>
              <a:rPr lang="fr-FR" dirty="0" err="1"/>
              <a:t>tyres</a:t>
            </a:r>
            <a:r>
              <a:rPr lang="fr-FR" dirty="0"/>
              <a:t> for the race </a:t>
            </a:r>
          </a:p>
          <a:p>
            <a:endParaRPr lang="fr-FR" dirty="0"/>
          </a:p>
          <a:p>
            <a:r>
              <a:rPr lang="fr-FR" dirty="0"/>
              <a:t>The race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305 km or 2 </a:t>
            </a:r>
            <a:r>
              <a:rPr lang="fr-FR" dirty="0" err="1"/>
              <a:t>hours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0DA0636C-5DBE-CF60-17E4-B1BE500595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230383"/>
                  </p:ext>
                </p:extLst>
              </p:nvPr>
            </p:nvGraphicFramePr>
            <p:xfrm>
              <a:off x="7320052" y="2153412"/>
              <a:ext cx="4186592" cy="28671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86592" cy="2867180"/>
                    </a:xfrm>
                    <a:prstGeom prst="rect">
                      <a:avLst/>
                    </a:prstGeom>
                  </am3d:spPr>
                  <am3d:camera>
                    <am3d:pos x="0" y="0" z="50634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159" d="1000000"/>
                    <am3d:preTrans dx="-8" dy="-3710047" dz="-117572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492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0DA0636C-5DBE-CF60-17E4-B1BE500595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0052" y="2153412"/>
                <a:ext cx="4186592" cy="28671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82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FDE07-35DE-35C1-A311-4F0746EA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fr-FR" sz="4200"/>
              <a:t>Schedule of a Grand Prix weekend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4BE67-D4F2-E3DD-8025-6C3A55183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200"/>
              <a:t>Friday: 2 free practice session of 1 </a:t>
            </a:r>
            <a:r>
              <a:rPr lang="en-GB" sz="2200"/>
              <a:t>hour</a:t>
            </a:r>
          </a:p>
          <a:p>
            <a:pPr lvl="1"/>
            <a:endParaRPr lang="fr-FR" sz="2200"/>
          </a:p>
          <a:p>
            <a:r>
              <a:rPr lang="fr-FR" sz="2200"/>
              <a:t>Saturday: 1 free practice session of 1 </a:t>
            </a:r>
            <a:r>
              <a:rPr lang="en-GB" sz="2200"/>
              <a:t>hour</a:t>
            </a:r>
            <a:r>
              <a:rPr lang="fr-FR" sz="2200"/>
              <a:t>, 1 </a:t>
            </a:r>
            <a:r>
              <a:rPr lang="en-GB" sz="2200"/>
              <a:t>qualifying</a:t>
            </a:r>
            <a:r>
              <a:rPr lang="fr-FR" sz="2200"/>
              <a:t> session </a:t>
            </a:r>
          </a:p>
          <a:p>
            <a:pPr lvl="1"/>
            <a:endParaRPr lang="fr-FR" sz="2200"/>
          </a:p>
          <a:p>
            <a:r>
              <a:rPr lang="fr-FR" sz="2200"/>
              <a:t>Sunday: </a:t>
            </a:r>
            <a:r>
              <a:rPr lang="en-GB" sz="2200"/>
              <a:t>Race</a:t>
            </a:r>
            <a:r>
              <a:rPr lang="fr-FR" sz="2200"/>
              <a:t> Day </a:t>
            </a:r>
          </a:p>
        </p:txBody>
      </p:sp>
      <p:pic>
        <p:nvPicPr>
          <p:cNvPr id="5" name="Image 4" descr="Une image contenant terrain, course automobile&#10;&#10;Description générée automatiquement">
            <a:extLst>
              <a:ext uri="{FF2B5EF4-FFF2-40B4-BE49-F238E27FC236}">
                <a16:creationId xmlns:a16="http://schemas.microsoft.com/office/drawing/2014/main" id="{577C9684-0AB1-C342-BF19-A937DC352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1" r="1646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187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E08FAF-20EB-2798-5796-49EDD958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 practice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5B7819-09EB-6EE5-CC16-140A6312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having the best setup for the race</a:t>
            </a:r>
          </a:p>
          <a:p>
            <a:endParaRPr lang="en-GB" dirty="0"/>
          </a:p>
          <a:p>
            <a:r>
              <a:rPr lang="en-GB" dirty="0"/>
              <a:t>Tests some new pieces to developing the car </a:t>
            </a:r>
          </a:p>
          <a:p>
            <a:endParaRPr lang="en-GB" dirty="0"/>
          </a:p>
          <a:p>
            <a:r>
              <a:rPr lang="en-GB" dirty="0"/>
              <a:t>Judge the tyres rubber grip</a:t>
            </a:r>
          </a:p>
          <a:p>
            <a:endParaRPr lang="en-GB" dirty="0"/>
          </a:p>
          <a:p>
            <a:r>
              <a:rPr lang="en-GB" dirty="0"/>
              <a:t>Search the limit of the grip on the track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7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9257E-C23E-3C90-574D-FC3F54E4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10" y="656347"/>
            <a:ext cx="7729728" cy="1188720"/>
          </a:xfrm>
        </p:spPr>
        <p:txBody>
          <a:bodyPr/>
          <a:lstStyle/>
          <a:p>
            <a:r>
              <a:rPr lang="en-GB" dirty="0"/>
              <a:t>Qualifying session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1BC666-A1D6-87DD-4FE5-9AB02512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903" y="2791325"/>
            <a:ext cx="8082445" cy="3101983"/>
          </a:xfrm>
        </p:spPr>
        <p:txBody>
          <a:bodyPr/>
          <a:lstStyle/>
          <a:p>
            <a:r>
              <a:rPr lang="en-GB" dirty="0"/>
              <a:t>3 mini session of 18, 15, 11 minutes:</a:t>
            </a:r>
          </a:p>
          <a:p>
            <a:r>
              <a:rPr lang="en-GB" dirty="0"/>
              <a:t>The bottom 5 drivers are eliminated of the first part of the qualification (20-16)</a:t>
            </a:r>
          </a:p>
          <a:p>
            <a:pPr lvl="1"/>
            <a:r>
              <a:rPr lang="en-GB" dirty="0"/>
              <a:t>Q1 time </a:t>
            </a:r>
          </a:p>
          <a:p>
            <a:r>
              <a:rPr lang="en-GB" dirty="0"/>
              <a:t>The bottom 5 drivers are eliminated of the second part of the qualification(15-11) </a:t>
            </a:r>
          </a:p>
          <a:p>
            <a:pPr lvl="1"/>
            <a:r>
              <a:rPr lang="en-GB" dirty="0"/>
              <a:t>Q2 time</a:t>
            </a:r>
          </a:p>
          <a:p>
            <a:r>
              <a:rPr lang="en-GB" dirty="0"/>
              <a:t>The 10 last drivers for the 10 first places(10-1)</a:t>
            </a:r>
          </a:p>
          <a:p>
            <a:pPr lvl="1"/>
            <a:r>
              <a:rPr lang="en-GB" dirty="0"/>
              <a:t>Q3 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71FEC9-9BFE-CE2B-CDDD-FBC4AF147E2A}"/>
              </a:ext>
            </a:extLst>
          </p:cNvPr>
          <p:cNvSpPr txBox="1"/>
          <p:nvPr/>
        </p:nvSpPr>
        <p:spPr>
          <a:xfrm>
            <a:off x="9271590" y="1063256"/>
            <a:ext cx="271130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  <a:p>
            <a:r>
              <a:rPr lang="en-GB" dirty="0"/>
              <a:t>19</a:t>
            </a:r>
          </a:p>
          <a:p>
            <a:r>
              <a:rPr lang="en-GB" dirty="0"/>
              <a:t>18</a:t>
            </a:r>
          </a:p>
          <a:p>
            <a:r>
              <a:rPr lang="en-GB" dirty="0"/>
              <a:t>17</a:t>
            </a:r>
          </a:p>
          <a:p>
            <a:r>
              <a:rPr lang="en-GB" dirty="0"/>
              <a:t>16</a:t>
            </a:r>
          </a:p>
          <a:p>
            <a:r>
              <a:rPr lang="en-GB" dirty="0"/>
              <a:t>15</a:t>
            </a:r>
          </a:p>
          <a:p>
            <a:r>
              <a:rPr lang="en-GB" dirty="0"/>
              <a:t>14</a:t>
            </a:r>
          </a:p>
          <a:p>
            <a:r>
              <a:rPr lang="en-GB" dirty="0"/>
              <a:t>13</a:t>
            </a:r>
          </a:p>
          <a:p>
            <a:r>
              <a:rPr lang="en-GB" dirty="0"/>
              <a:t>12</a:t>
            </a:r>
            <a:br>
              <a:rPr lang="en-GB" dirty="0"/>
            </a:br>
            <a:r>
              <a:rPr lang="en-GB" dirty="0"/>
              <a:t>11</a:t>
            </a:r>
          </a:p>
          <a:p>
            <a:r>
              <a:rPr lang="en-GB" dirty="0"/>
              <a:t>10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8</a:t>
            </a:r>
          </a:p>
          <a:p>
            <a:r>
              <a:rPr lang="en-GB" dirty="0"/>
              <a:t>7</a:t>
            </a:r>
          </a:p>
          <a:p>
            <a:r>
              <a:rPr lang="en-GB" dirty="0"/>
              <a:t>6</a:t>
            </a:r>
          </a:p>
          <a:p>
            <a:r>
              <a:rPr lang="en-GB" dirty="0"/>
              <a:t>5</a:t>
            </a:r>
          </a:p>
          <a:p>
            <a:r>
              <a:rPr lang="en-GB" dirty="0"/>
              <a:t>4</a:t>
            </a:r>
          </a:p>
          <a:p>
            <a:r>
              <a:rPr lang="en-GB" dirty="0"/>
              <a:t>3</a:t>
            </a:r>
          </a:p>
          <a:p>
            <a:r>
              <a:rPr lang="en-GB" dirty="0"/>
              <a:t>2</a:t>
            </a:r>
          </a:p>
          <a:p>
            <a:r>
              <a:rPr lang="en-GB" dirty="0"/>
              <a:t>1 the pole setter 👑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1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is">
  <a:themeElements>
    <a:clrScheme name="Colis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{AB88442D-9C5A-DC47-A74F-DCCE0DA3947E}tf10001120</Template>
  <TotalTime>261</TotalTime>
  <Words>601</Words>
  <Application>Microsoft Macintosh PowerPoint</Application>
  <PresentationFormat>Grand écran</PresentationFormat>
  <Paragraphs>140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Arial</vt:lpstr>
      <vt:lpstr>Calibri</vt:lpstr>
      <vt:lpstr>Gill Sans MT</vt:lpstr>
      <vt:lpstr>Colis</vt:lpstr>
      <vt:lpstr>Formula 1</vt:lpstr>
      <vt:lpstr>Formula One </vt:lpstr>
      <vt:lpstr> Rules of Formula 1</vt:lpstr>
      <vt:lpstr>Formula one CAR</vt:lpstr>
      <vt:lpstr>The Tyres </vt:lpstr>
      <vt:lpstr>Needed for every GP week-end</vt:lpstr>
      <vt:lpstr>Schedule of a Grand Prix weekend</vt:lpstr>
      <vt:lpstr>Free practice </vt:lpstr>
      <vt:lpstr>Qualifying session</vt:lpstr>
      <vt:lpstr>Points distribution</vt:lpstr>
      <vt:lpstr>Security on the track</vt:lpstr>
      <vt:lpstr>ThE halo </vt:lpstr>
      <vt:lpstr>Safety cAR / medical car </vt:lpstr>
      <vt:lpstr>MARSHALLS ROLE</vt:lpstr>
      <vt:lpstr>FLAGS</vt:lpstr>
      <vt:lpstr>SOME STATS</vt:lpstr>
      <vt:lpstr>MORE STATS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Formula 1</dc:title>
  <dc:creator>Caroline Naud</dc:creator>
  <cp:lastModifiedBy>Caroline Naud</cp:lastModifiedBy>
  <cp:revision>52</cp:revision>
  <dcterms:created xsi:type="dcterms:W3CDTF">2022-11-09T21:32:05Z</dcterms:created>
  <dcterms:modified xsi:type="dcterms:W3CDTF">2022-11-17T10:21:47Z</dcterms:modified>
</cp:coreProperties>
</file>